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8" r:id="rId2"/>
    <p:sldMasterId id="2147483707" r:id="rId3"/>
  </p:sldMasterIdLst>
  <p:notesMasterIdLst>
    <p:notesMasterId r:id="rId17"/>
  </p:notesMasterIdLst>
  <p:handoutMasterIdLst>
    <p:handoutMasterId r:id="rId18"/>
  </p:handoutMasterIdLst>
  <p:sldIdLst>
    <p:sldId id="1207" r:id="rId4"/>
    <p:sldId id="1209" r:id="rId5"/>
    <p:sldId id="1208" r:id="rId6"/>
    <p:sldId id="1215" r:id="rId7"/>
    <p:sldId id="1216" r:id="rId8"/>
    <p:sldId id="1217" r:id="rId9"/>
    <p:sldId id="1218" r:id="rId10"/>
    <p:sldId id="1219" r:id="rId11"/>
    <p:sldId id="1220" r:id="rId12"/>
    <p:sldId id="1221" r:id="rId13"/>
    <p:sldId id="1222" r:id="rId14"/>
    <p:sldId id="1223" r:id="rId15"/>
    <p:sldId id="1210" r:id="rId16"/>
  </p:sldIdLst>
  <p:sldSz cx="17346613" cy="9756775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46371" indent="-628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94768" indent="-1296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945192" indent="-1965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593588" indent="-26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917786" algn="l" defTabSz="11671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501344" algn="l" defTabSz="11671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084901" algn="l" defTabSz="11671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668458" algn="l" defTabSz="11671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6">
          <p15:clr>
            <a:srgbClr val="A4A3A4"/>
          </p15:clr>
        </p15:guide>
        <p15:guide id="2" orient="horz" pos="5857">
          <p15:clr>
            <a:srgbClr val="A4A3A4"/>
          </p15:clr>
        </p15:guide>
        <p15:guide id="3" orient="horz" pos="385">
          <p15:clr>
            <a:srgbClr val="A4A3A4"/>
          </p15:clr>
        </p15:guide>
        <p15:guide id="4" pos="2390">
          <p15:clr>
            <a:srgbClr val="A4A3A4"/>
          </p15:clr>
        </p15:guide>
        <p15:guide id="5" pos="567">
          <p15:clr>
            <a:srgbClr val="A4A3A4"/>
          </p15:clr>
        </p15:guide>
        <p15:guide id="6" pos="5271">
          <p15:clr>
            <a:srgbClr val="A4A3A4"/>
          </p15:clr>
        </p15:guide>
        <p15:guide id="7" pos="8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ica Pantzer" initials="" lastIdx="254" clrIdx="0"/>
  <p:cmAuthor id="1" name="Jeanenne" initials="" lastIdx="47" clrIdx="1"/>
  <p:cmAuthor id="2" name=" debert" initials="" lastIdx="2" clrIdx="2"/>
  <p:cmAuthor id="3" name="Jenny Friedman" initials="" lastIdx="1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9CD"/>
    <a:srgbClr val="CDCFC5"/>
    <a:srgbClr val="CFD2C7"/>
    <a:srgbClr val="F7FAED"/>
    <a:srgbClr val="CED0C6"/>
    <a:srgbClr val="A49435"/>
    <a:srgbClr val="C1AE43"/>
    <a:srgbClr val="E0CB5A"/>
    <a:srgbClr val="D0BB95"/>
    <a:srgbClr val="C1B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7" autoAdjust="0"/>
    <p:restoredTop sz="95271" autoAdjust="0"/>
  </p:normalViewPr>
  <p:slideViewPr>
    <p:cSldViewPr>
      <p:cViewPr varScale="1">
        <p:scale>
          <a:sx n="97" d="100"/>
          <a:sy n="97" d="100"/>
        </p:scale>
        <p:origin x="96" y="2244"/>
      </p:cViewPr>
      <p:guideLst>
        <p:guide orient="horz" pos="956"/>
        <p:guide orient="horz" pos="5857"/>
        <p:guide orient="horz" pos="385"/>
        <p:guide pos="2390"/>
        <p:guide pos="567"/>
        <p:guide pos="5271"/>
        <p:guide pos="8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9" d="100"/>
        <a:sy n="29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264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5AC07FD-3879-48A5-9781-9E8A399B95D7}" type="datetimeFigureOut">
              <a:rPr lang="en-US"/>
              <a:pPr>
                <a:defRPr/>
              </a:pPr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53B2414-6D23-45B8-9FFA-73ECBDC8A8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13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CD6CB71F-5D5E-4F7F-9632-45C8540042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70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6371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29476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5192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5935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44922" algn="l" defTabSz="129796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93903" algn="l" defTabSz="129796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42890" algn="l" defTabSz="129796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91871" algn="l" defTabSz="129796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32EFE-85AE-453C-A5C8-E5B9744C638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1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19177" y="8931843"/>
            <a:ext cx="2953529" cy="484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2576295" y="9145587"/>
            <a:ext cx="533030" cy="19236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sz="1250" b="0" i="0" u="none" strike="noStrike" spc="156" dirty="0">
                <a:solidFill>
                  <a:srgbClr val="EBEDE3"/>
                </a:solidFill>
                <a:latin typeface="ARS Maquette Pro Regular"/>
                <a:cs typeface="ARS Maquette Pro Regular"/>
              </a:rPr>
              <a:t>DATE:</a:t>
            </a:r>
            <a:endParaRPr lang="en-US" sz="2000" b="1" dirty="0">
              <a:solidFill>
                <a:srgbClr val="E7EAD8"/>
              </a:solidFill>
              <a:latin typeface="ARS Maquette Pro" pitchFamily="50" charset="0"/>
              <a:cs typeface="ARS Maquette Pro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6101" y="9145587"/>
            <a:ext cx="3477205" cy="19236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250" b="0" i="0" u="none" strike="noStrike" kern="0" spc="85" dirty="0">
                <a:solidFill>
                  <a:srgbClr val="EBEDE3"/>
                </a:solidFill>
                <a:latin typeface="ARS Maquette Pro Regular"/>
                <a:cs typeface="ARS Maquette Pro Regular"/>
              </a:rPr>
              <a:t>PREPARED </a:t>
            </a:r>
            <a:r>
              <a:rPr lang="en-US" sz="1250" kern="0" spc="85" dirty="0">
                <a:solidFill>
                  <a:srgbClr val="EBEDE3"/>
                </a:solidFill>
                <a:latin typeface="ARS Maquette Pro Regular"/>
                <a:cs typeface="ARS Maquette Pro Regular"/>
              </a:rPr>
              <a:t>FOR:</a:t>
            </a:r>
            <a:endParaRPr lang="en-US" sz="1250" b="0" i="0" u="none" strike="noStrike" kern="0" spc="85" dirty="0">
              <a:solidFill>
                <a:srgbClr val="EBEDE3"/>
              </a:solidFill>
              <a:latin typeface="ARS Maquette Pro Regular"/>
              <a:cs typeface="ARS Maquette Pro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68106" y="8916987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59506" y="8916987"/>
            <a:ext cx="411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 userDrawn="1">
            <p:ph type="title"/>
          </p:nvPr>
        </p:nvSpPr>
        <p:spPr>
          <a:xfrm>
            <a:off x="900113" y="0"/>
            <a:ext cx="15461456" cy="868838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10700" b="1" i="0" kern="0" spc="0">
                <a:solidFill>
                  <a:schemeClr val="tx1"/>
                </a:solidFill>
                <a:latin typeface="ARS Maquette Pro Regular"/>
                <a:cs typeface="ARS Maquette Pr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/>
          <p:cNvSpPr>
            <a:spLocks noGrp="1"/>
          </p:cNvSpPr>
          <p:nvPr userDrawn="1">
            <p:ph type="ftr" sz="quarter" idx="10"/>
          </p:nvPr>
        </p:nvSpPr>
        <p:spPr>
          <a:xfrm>
            <a:off x="6679406" y="9043987"/>
            <a:ext cx="5410200" cy="520700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l">
              <a:defRPr lang="en-US" sz="2000" b="1" kern="1200" dirty="0" smtClean="0">
                <a:solidFill>
                  <a:srgbClr val="E7EAD8"/>
                </a:solidFill>
                <a:latin typeface="ARS Maquette Pro" pitchFamily="50" charset="0"/>
                <a:ea typeface="+mn-ea"/>
                <a:cs typeface="ARS Maquette Pro" pitchFamily="50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3232606" y="9043987"/>
            <a:ext cx="4048125" cy="520700"/>
          </a:xfrm>
        </p:spPr>
        <p:txBody>
          <a:bodyPr/>
          <a:lstStyle/>
          <a:p>
            <a:fld id="{4C03EC56-2FF7-6E42-82CD-9A1BC38EBD8B}" type="datetime4">
              <a:rPr lang="en-US" smtClean="0"/>
              <a:t>April 29,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7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title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chemeClr val="tx2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7313" y="2287588"/>
            <a:ext cx="7468393" cy="6172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ts val="2800"/>
              </a:lnSpc>
              <a:spcBef>
                <a:spcPts val="0"/>
              </a:spcBef>
              <a:defRPr lang="en-US" sz="1800" b="0" kern="1200" dirty="0">
                <a:solidFill>
                  <a:schemeClr val="accent1"/>
                </a:solidFill>
                <a:latin typeface="ARS Maquette Pro"/>
                <a:ea typeface="+mn-ea"/>
                <a:cs typeface="ARS Maquette Pro Regular"/>
              </a:defRPr>
            </a:lvl1pPr>
            <a:lvl2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2pPr>
            <a:lvl3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3pPr>
            <a:lvl4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4pPr>
            <a:lvl5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Text goes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00907" y="2287588"/>
            <a:ext cx="7391400" cy="6172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600"/>
              </a:spcBef>
              <a:buNone/>
              <a:defRPr sz="2000" b="1" spc="30" baseline="0">
                <a:solidFill>
                  <a:schemeClr val="accent1"/>
                </a:solidFill>
                <a:latin typeface="ARS Maquette Pro"/>
                <a:cs typeface="ARS Maquette Pro Regular"/>
              </a:defRPr>
            </a:lvl1pPr>
            <a:lvl2pPr marL="4572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2pPr>
            <a:lvl3pPr marL="9144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3pPr>
            <a:lvl4pPr marL="13716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4pPr>
            <a:lvl5pPr marL="18288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5pPr>
          </a:lstStyle>
          <a:p>
            <a:pPr lvl="0"/>
            <a:r>
              <a:rPr lang="en-US" dirty="0"/>
              <a:t>Text goes here.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quam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magna </a:t>
            </a:r>
            <a:r>
              <a:rPr lang="en-US" dirty="0" err="1"/>
              <a:t>vel</a:t>
            </a:r>
            <a:r>
              <a:rPr lang="en-US" dirty="0"/>
              <a:t> nisi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non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non dui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id ex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et vitae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66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 title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1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867332" y="2211387"/>
            <a:ext cx="15493896" cy="6136075"/>
            <a:chOff x="381000" y="1600200"/>
            <a:chExt cx="8384923" cy="4495801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381000" y="1600200"/>
              <a:ext cx="2057400" cy="1447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490174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99348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708523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81000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490174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599348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708523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81000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90174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99348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708523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856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00113" y="2135187"/>
            <a:ext cx="15579170" cy="6537502"/>
          </a:xfrm>
          <a:prstGeom prst="rect">
            <a:avLst/>
          </a:prstGeom>
        </p:spPr>
        <p:txBody>
          <a:bodyPr vert="horz" lIns="130055" tIns="65028" rIns="130055" bIns="65028"/>
          <a:lstStyle>
            <a:lvl1pPr>
              <a:lnSpc>
                <a:spcPct val="80000"/>
              </a:lnSpc>
              <a:buClr>
                <a:schemeClr val="tx2"/>
              </a:buClr>
              <a:defRPr b="1" i="0">
                <a:solidFill>
                  <a:srgbClr val="8D8174"/>
                </a:solidFill>
                <a:latin typeface="ARS Maquette Pro Light" pitchFamily="50" charset="0"/>
                <a:cs typeface="ARS Maquette Pro Light" pitchFamily="50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16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ank w/ header + sm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433637"/>
            <a:ext cx="15579170" cy="1084014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100000"/>
              </a:lnSpc>
              <a:defRPr sz="3000" b="1" i="0" spc="-20" baseline="0">
                <a:solidFill>
                  <a:schemeClr val="accent1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186904" y="2248845"/>
            <a:ext cx="2525758" cy="1371600"/>
            <a:chOff x="1626306" y="2057400"/>
            <a:chExt cx="964494" cy="637032"/>
          </a:xfrm>
        </p:grpSpPr>
        <p:sp>
          <p:nvSpPr>
            <p:cNvPr id="6" name="Rectangle 5"/>
            <p:cNvSpPr/>
            <p:nvPr/>
          </p:nvSpPr>
          <p:spPr>
            <a:xfrm>
              <a:off x="1626306" y="2057400"/>
              <a:ext cx="964493" cy="533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18288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24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A passionate, senior team</a:t>
              </a:r>
            </a:p>
          </p:txBody>
        </p:sp>
        <p:sp>
          <p:nvSpPr>
            <p:cNvPr id="7" name="Right Triangle 6"/>
            <p:cNvSpPr/>
            <p:nvPr/>
          </p:nvSpPr>
          <p:spPr>
            <a:xfrm flipV="1">
              <a:off x="2438400" y="2590800"/>
              <a:ext cx="152400" cy="1036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/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6844503" y="1944045"/>
            <a:ext cx="3472271" cy="1371599"/>
            <a:chOff x="3047990" y="1344850"/>
            <a:chExt cx="2345573" cy="926536"/>
          </a:xfrm>
        </p:grpSpPr>
        <p:sp>
          <p:nvSpPr>
            <p:cNvPr id="9" name="Rectangle 8"/>
            <p:cNvSpPr/>
            <p:nvPr/>
          </p:nvSpPr>
          <p:spPr>
            <a:xfrm flipH="1">
              <a:off x="3047990" y="1344850"/>
              <a:ext cx="2345573" cy="7768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2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Principal involvement on every project</a:t>
              </a:r>
            </a:p>
          </p:txBody>
        </p:sp>
        <p:sp>
          <p:nvSpPr>
            <p:cNvPr id="10" name="Right Triangle 9"/>
            <p:cNvSpPr/>
            <p:nvPr/>
          </p:nvSpPr>
          <p:spPr>
            <a:xfrm flipH="1" flipV="1">
              <a:off x="3047999" y="2121680"/>
              <a:ext cx="257363" cy="14970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 sz="200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891506" y="4202426"/>
            <a:ext cx="3034990" cy="1669220"/>
            <a:chOff x="935931" y="1821902"/>
            <a:chExt cx="1654869" cy="910164"/>
          </a:xfrm>
        </p:grpSpPr>
        <p:sp>
          <p:nvSpPr>
            <p:cNvPr id="12" name="Rectangle 11"/>
            <p:cNvSpPr/>
            <p:nvPr/>
          </p:nvSpPr>
          <p:spPr>
            <a:xfrm>
              <a:off x="935931" y="1821902"/>
              <a:ext cx="1654867" cy="768898"/>
            </a:xfrm>
            <a:prstGeom prst="rect">
              <a:avLst/>
            </a:prstGeom>
            <a:solidFill>
              <a:srgbClr val="EE5F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  <a:t>Decades of industry, strategy, UX and design experience</a:t>
              </a:r>
            </a:p>
          </p:txBody>
        </p:sp>
        <p:sp>
          <p:nvSpPr>
            <p:cNvPr id="13" name="Right Triangle 12"/>
            <p:cNvSpPr/>
            <p:nvPr/>
          </p:nvSpPr>
          <p:spPr>
            <a:xfrm flipV="1">
              <a:off x="2383055" y="2590799"/>
              <a:ext cx="207745" cy="141267"/>
            </a:xfrm>
            <a:prstGeom prst="rtTriangle">
              <a:avLst/>
            </a:prstGeom>
            <a:solidFill>
              <a:srgbClr val="DD332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577304" y="6574074"/>
            <a:ext cx="4110148" cy="1694571"/>
            <a:chOff x="2200958" y="5905934"/>
            <a:chExt cx="4110148" cy="1694571"/>
          </a:xfrm>
        </p:grpSpPr>
        <p:sp>
          <p:nvSpPr>
            <p:cNvPr id="15" name="Rectangle 14"/>
            <p:cNvSpPr/>
            <p:nvPr/>
          </p:nvSpPr>
          <p:spPr>
            <a:xfrm flipH="1">
              <a:off x="2200958" y="5905934"/>
              <a:ext cx="4110148" cy="14061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2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Award-winning design </a:t>
              </a:r>
              <a:br>
                <a:rPr lang="en-US" sz="22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</a:br>
              <a:r>
                <a:rPr lang="en-US" sz="22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pros with top design school teaching experience</a:t>
              </a:r>
            </a:p>
          </p:txBody>
        </p:sp>
        <p:sp>
          <p:nvSpPr>
            <p:cNvPr id="16" name="Right Triangle 15"/>
            <p:cNvSpPr/>
            <p:nvPr/>
          </p:nvSpPr>
          <p:spPr>
            <a:xfrm flipH="1" flipV="1">
              <a:off x="2200958" y="7312091"/>
              <a:ext cx="424138" cy="28841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777706" y="3925244"/>
            <a:ext cx="2441242" cy="2336578"/>
            <a:chOff x="951891" y="1446489"/>
            <a:chExt cx="1638909" cy="1319538"/>
          </a:xfrm>
        </p:grpSpPr>
        <p:sp>
          <p:nvSpPr>
            <p:cNvPr id="18" name="Rectangle 17"/>
            <p:cNvSpPr/>
            <p:nvPr/>
          </p:nvSpPr>
          <p:spPr>
            <a:xfrm>
              <a:off x="951891" y="1446489"/>
              <a:ext cx="1638909" cy="11443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18288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22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  <a:t>Industry specialists </a:t>
              </a:r>
              <a:br>
                <a:rPr lang="en-US" sz="22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</a:br>
              <a:r>
                <a:rPr lang="en-US" sz="22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  <a:t>with 10+ years of experience</a:t>
              </a:r>
            </a:p>
          </p:txBody>
        </p:sp>
        <p:sp>
          <p:nvSpPr>
            <p:cNvPr id="19" name="Right Triangle 18"/>
            <p:cNvSpPr/>
            <p:nvPr/>
          </p:nvSpPr>
          <p:spPr>
            <a:xfrm flipV="1">
              <a:off x="2333111" y="2590799"/>
              <a:ext cx="257689" cy="1752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 sz="200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206706" y="3870295"/>
            <a:ext cx="2594465" cy="2874350"/>
            <a:chOff x="1284667" y="1293696"/>
            <a:chExt cx="1306140" cy="1400736"/>
          </a:xfrm>
        </p:grpSpPr>
        <p:sp>
          <p:nvSpPr>
            <p:cNvPr id="21" name="Rectangle 20"/>
            <p:cNvSpPr/>
            <p:nvPr/>
          </p:nvSpPr>
          <p:spPr>
            <a:xfrm>
              <a:off x="1284667" y="1293696"/>
              <a:ext cx="1306140" cy="12971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  <a:t>Strategists focusing on complex, Fortune 500 challenges</a:t>
              </a:r>
            </a:p>
          </p:txBody>
        </p:sp>
        <p:sp>
          <p:nvSpPr>
            <p:cNvPr id="22" name="Right Triangle 21"/>
            <p:cNvSpPr/>
            <p:nvPr/>
          </p:nvSpPr>
          <p:spPr>
            <a:xfrm flipV="1">
              <a:off x="2438400" y="2590800"/>
              <a:ext cx="152400" cy="1036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 sz="200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264106" y="2172645"/>
            <a:ext cx="3351143" cy="1353633"/>
            <a:chOff x="10806906" y="2634652"/>
            <a:chExt cx="3351143" cy="1353633"/>
          </a:xfrm>
        </p:grpSpPr>
        <p:sp>
          <p:nvSpPr>
            <p:cNvPr id="24" name="Rectangle 23"/>
            <p:cNvSpPr/>
            <p:nvPr/>
          </p:nvSpPr>
          <p:spPr>
            <a:xfrm>
              <a:off x="10806906" y="2634652"/>
              <a:ext cx="3351143" cy="11719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18288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22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Financial services and healthcare focused</a:t>
              </a:r>
            </a:p>
          </p:txBody>
        </p:sp>
        <p:sp>
          <p:nvSpPr>
            <p:cNvPr id="25" name="Right Triangle 24"/>
            <p:cNvSpPr/>
            <p:nvPr/>
          </p:nvSpPr>
          <p:spPr>
            <a:xfrm flipV="1">
              <a:off x="13890842" y="3806591"/>
              <a:ext cx="267197" cy="181694"/>
            </a:xfrm>
            <a:prstGeom prst="rtTriangle">
              <a:avLst/>
            </a:prstGeom>
            <a:solidFill>
              <a:srgbClr val="554D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7530306" y="7201845"/>
            <a:ext cx="4322438" cy="1791342"/>
            <a:chOff x="5549106" y="7275207"/>
            <a:chExt cx="4322438" cy="1791342"/>
          </a:xfrm>
        </p:grpSpPr>
        <p:sp>
          <p:nvSpPr>
            <p:cNvPr id="27" name="Rectangle 26"/>
            <p:cNvSpPr/>
            <p:nvPr/>
          </p:nvSpPr>
          <p:spPr>
            <a:xfrm>
              <a:off x="5549106" y="7275207"/>
              <a:ext cx="4322438" cy="14947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18288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ARS Maquette Pro Regular"/>
                  <a:cs typeface="ARS Maquette Pro Regular"/>
                </a:rPr>
                <a:t>UX experts with advanced degrees in Human Computer Interaction (HCI)</a:t>
              </a:r>
            </a:p>
          </p:txBody>
        </p:sp>
        <p:sp>
          <p:nvSpPr>
            <p:cNvPr id="28" name="Right Triangle 27"/>
            <p:cNvSpPr/>
            <p:nvPr/>
          </p:nvSpPr>
          <p:spPr>
            <a:xfrm flipV="1">
              <a:off x="9435306" y="8769913"/>
              <a:ext cx="436229" cy="29663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12635706" y="6900368"/>
            <a:ext cx="1981200" cy="1520677"/>
            <a:chOff x="3047992" y="1217177"/>
            <a:chExt cx="1338331" cy="1027241"/>
          </a:xfrm>
        </p:grpSpPr>
        <p:sp>
          <p:nvSpPr>
            <p:cNvPr id="30" name="Rectangle 29"/>
            <p:cNvSpPr/>
            <p:nvPr/>
          </p:nvSpPr>
          <p:spPr>
            <a:xfrm flipH="1">
              <a:off x="3047992" y="1217177"/>
              <a:ext cx="1338331" cy="9045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EBEDE3"/>
                  </a:solidFill>
                  <a:latin typeface="ARS Maquette Pro Regular"/>
                  <a:cs typeface="ARS Maquette Pro Regular"/>
                </a:rPr>
                <a:t>Client side and agency experience</a:t>
              </a:r>
            </a:p>
          </p:txBody>
        </p:sp>
        <p:sp>
          <p:nvSpPr>
            <p:cNvPr id="31" name="Right Triangle 30"/>
            <p:cNvSpPr/>
            <p:nvPr/>
          </p:nvSpPr>
          <p:spPr>
            <a:xfrm flipH="1" flipV="1">
              <a:off x="3048000" y="2121681"/>
              <a:ext cx="180496" cy="12273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10000"/>
                </a:lnSpc>
              </a:pPr>
              <a:endParaRPr lang="en-US" sz="200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12864304" y="4153845"/>
            <a:ext cx="2133602" cy="2134776"/>
            <a:chOff x="3047990" y="854613"/>
            <a:chExt cx="1441281" cy="1442073"/>
          </a:xfrm>
        </p:grpSpPr>
        <p:sp>
          <p:nvSpPr>
            <p:cNvPr id="33" name="Rectangle 32"/>
            <p:cNvSpPr/>
            <p:nvPr/>
          </p:nvSpPr>
          <p:spPr>
            <a:xfrm flipH="1">
              <a:off x="3047990" y="854613"/>
              <a:ext cx="1441281" cy="1267067"/>
            </a:xfrm>
            <a:prstGeom prst="rect">
              <a:avLst/>
            </a:prstGeom>
            <a:solidFill>
              <a:srgbClr val="EE5F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200" dirty="0">
                  <a:solidFill>
                    <a:srgbClr val="F3F0E6"/>
                  </a:solidFill>
                  <a:latin typeface="ARS Maquette Pro Regular"/>
                  <a:cs typeface="ARS Maquette Pro Regular"/>
                </a:rPr>
                <a:t>Content strategists with industry expertise</a:t>
              </a:r>
            </a:p>
          </p:txBody>
        </p:sp>
        <p:sp>
          <p:nvSpPr>
            <p:cNvPr id="34" name="Right Triangle 33"/>
            <p:cNvSpPr/>
            <p:nvPr/>
          </p:nvSpPr>
          <p:spPr>
            <a:xfrm flipH="1" flipV="1">
              <a:off x="3047999" y="2121680"/>
              <a:ext cx="257363" cy="175006"/>
            </a:xfrm>
            <a:prstGeom prst="rtTriangle">
              <a:avLst/>
            </a:prstGeom>
            <a:solidFill>
              <a:srgbClr val="F0322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10000"/>
                </a:lnSpc>
              </a:pPr>
              <a:endParaRPr lang="en-US" sz="2000">
                <a:solidFill>
                  <a:srgbClr val="F3F0E6"/>
                </a:solidFill>
                <a:latin typeface="ARS Maquette Pro Regular"/>
                <a:cs typeface="ARS Maquette Pro Regular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 userDrawn="1"/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800" b="1" i="0" kern="1200" dirty="0">
                <a:solidFill>
                  <a:srgbClr val="AEA394"/>
                </a:solidFill>
                <a:latin typeface="ARS Maquette Pro" pitchFamily="50" charset="0"/>
                <a:ea typeface="+mj-ea"/>
                <a:cs typeface="ARS Maquette Pro" pitchFamily="50" charset="0"/>
              </a:rPr>
              <a:t>What makes us good?</a:t>
            </a:r>
          </a:p>
        </p:txBody>
      </p:sp>
      <p:pic>
        <p:nvPicPr>
          <p:cNvPr id="37" name="Picture 36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57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100000"/>
              </a:lnSpc>
              <a:defRPr sz="3000" b="1" i="0" spc="-20" baseline="0">
                <a:solidFill>
                  <a:srgbClr val="554D4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0" y="1091902"/>
            <a:ext cx="11265693" cy="8449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091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100000"/>
              </a:lnSpc>
              <a:defRPr sz="3000" b="1" i="0" spc="-20" baseline="0">
                <a:solidFill>
                  <a:srgbClr val="554D4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imac_side_Devices_102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86413" y="1613598"/>
            <a:ext cx="6172199" cy="76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8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1" i="0" kern="1200" spc="-20" baseline="0" dirty="0">
                <a:solidFill>
                  <a:srgbClr val="554D44"/>
                </a:solidFill>
                <a:latin typeface="ARS Maquette Pro" pitchFamily="50" charset="0"/>
                <a:ea typeface="+mj-ea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imac_side_Devices_102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96506" y="961278"/>
            <a:ext cx="9753600" cy="7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20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346613" cy="9752707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07106" y="2927034"/>
            <a:ext cx="4939507" cy="4444753"/>
          </a:xfrm>
          <a:prstGeom prst="rect">
            <a:avLst/>
          </a:prstGeom>
          <a:solidFill>
            <a:srgbClr val="E03226"/>
          </a:solidFill>
        </p:spPr>
        <p:txBody>
          <a:bodyPr vert="horz" lIns="520220" tIns="195083" rIns="520220" bIns="195083" anchor="ctr"/>
          <a:lstStyle>
            <a:lvl1pPr marL="0" indent="0">
              <a:lnSpc>
                <a:spcPct val="80000"/>
              </a:lnSpc>
              <a:buNone/>
              <a:defRPr sz="8000" b="1" i="0">
                <a:solidFill>
                  <a:srgbClr val="E7EAD8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pPr lvl="0"/>
            <a:r>
              <a:rPr lang="en-US" dirty="0"/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62435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0"/>
            <a:ext cx="15461456" cy="868838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10700" b="1" i="0" kern="0" spc="0">
                <a:solidFill>
                  <a:schemeClr val="tx1"/>
                </a:solidFill>
                <a:latin typeface="ARS Maquette Pro"/>
                <a:cs typeface="ARS Maquette Pr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smil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14400" y="8686800"/>
            <a:ext cx="1009650" cy="48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124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We're All 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t="3428" r="989" b="40"/>
          <a:stretch/>
        </p:blipFill>
        <p:spPr>
          <a:xfrm>
            <a:off x="0" y="0"/>
            <a:ext cx="17346613" cy="975270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07106" y="2744788"/>
            <a:ext cx="4939507" cy="4809246"/>
          </a:xfrm>
          <a:prstGeom prst="rect">
            <a:avLst/>
          </a:prstGeom>
          <a:solidFill>
            <a:srgbClr val="E03226"/>
          </a:solidFill>
        </p:spPr>
        <p:txBody>
          <a:bodyPr vert="horz" lIns="520220" tIns="195083" rIns="520220" bIns="195083" anchor="ctr"/>
          <a:lstStyle>
            <a:lvl1pPr marL="0" indent="0">
              <a:lnSpc>
                <a:spcPct val="80000"/>
              </a:lnSpc>
              <a:buNone/>
              <a:defRPr sz="7100" b="1" i="0">
                <a:solidFill>
                  <a:srgbClr val="E7EAD8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pPr lvl="0"/>
            <a:r>
              <a:rPr lang="en-US" dirty="0"/>
              <a:t>What we’re all about</a:t>
            </a:r>
          </a:p>
        </p:txBody>
      </p:sp>
    </p:spTree>
    <p:extLst>
      <p:ext uri="{BB962C8B-B14F-4D97-AF65-F5344CB8AC3E}">
        <p14:creationId xmlns:p14="http://schemas.microsoft.com/office/powerpoint/2010/main" val="1128882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od Work We've D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good_work_weve_done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346613" cy="9752708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407106" y="2744788"/>
            <a:ext cx="4939507" cy="4809246"/>
          </a:xfrm>
          <a:prstGeom prst="rect">
            <a:avLst/>
          </a:prstGeom>
          <a:solidFill>
            <a:srgbClr val="E03226"/>
          </a:solidFill>
        </p:spPr>
        <p:txBody>
          <a:bodyPr vert="horz" lIns="520220" tIns="195083" rIns="520220" bIns="195083" anchor="ctr"/>
          <a:lstStyle>
            <a:lvl1pPr marL="0" indent="0">
              <a:lnSpc>
                <a:spcPct val="80000"/>
              </a:lnSpc>
              <a:buNone/>
              <a:defRPr sz="7100" b="1" i="0">
                <a:solidFill>
                  <a:srgbClr val="E7EAD8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pPr lvl="0"/>
            <a:r>
              <a:rPr lang="en-US" dirty="0"/>
              <a:t>Good work we’ve done</a:t>
            </a:r>
          </a:p>
        </p:txBody>
      </p:sp>
    </p:spTree>
    <p:extLst>
      <p:ext uri="{BB962C8B-B14F-4D97-AF65-F5344CB8AC3E}">
        <p14:creationId xmlns:p14="http://schemas.microsoft.com/office/powerpoint/2010/main" val="2094624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berr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7330" y="2058987"/>
            <a:ext cx="6045978" cy="10133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0906" y="2897187"/>
            <a:ext cx="9829800" cy="41910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90000"/>
              </a:lnSpc>
              <a:defRPr lang="en-US" sz="7800" b="1" i="0" kern="1200" spc="-51" dirty="0">
                <a:solidFill>
                  <a:srgbClr val="EBEDE3"/>
                </a:solidFill>
                <a:latin typeface="ARS Maquette Pro" pitchFamily="50" charset="0"/>
                <a:ea typeface="+mj-ea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0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39906" y="1068387"/>
            <a:ext cx="8133283" cy="74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900906" y="5640387"/>
            <a:ext cx="6096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latin typeface="ARS Maquette Pro"/>
                <a:cs typeface="ARS Maquette Pro Regular"/>
              </a:rPr>
              <a:t>A good experience is at the core of everything we do.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00906" y="2135187"/>
            <a:ext cx="6172200" cy="3402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85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rgbClr val="ED482B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  <a:t>Experience </a:t>
            </a:r>
            <a:b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rgbClr val="ED482B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</a:br>
            <a: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rgbClr val="ED482B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  <a:t>design, redefined.</a:t>
            </a:r>
            <a:endParaRPr lang="en-US" b="1" i="0" dirty="0">
              <a:latin typeface="ARS Maquette Pro"/>
              <a:cs typeface="ARS Maquette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406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chemeClr val="bg2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3913" y="2439987"/>
            <a:ext cx="14631193" cy="52578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400" b="0" i="0">
                <a:solidFill>
                  <a:schemeClr val="tx1"/>
                </a:solidFill>
                <a:latin typeface="ARS Maquette Pro"/>
              </a:defRPr>
            </a:lvl1pPr>
            <a:lvl2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200" b="0" i="0">
                <a:solidFill>
                  <a:schemeClr val="tx1"/>
                </a:solidFill>
                <a:latin typeface="ARS Maquette Pro"/>
              </a:defRPr>
            </a:lvl2pPr>
            <a:lvl3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000" b="0" i="0">
                <a:solidFill>
                  <a:schemeClr val="tx1"/>
                </a:solidFill>
                <a:latin typeface="ARS Maquette Pro"/>
              </a:defRPr>
            </a:lvl3pPr>
            <a:lvl4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2400" b="0" i="0">
                <a:solidFill>
                  <a:schemeClr val="tx1"/>
                </a:solidFill>
                <a:latin typeface="ARS Maquette Pro"/>
              </a:defRPr>
            </a:lvl4pPr>
            <a:lvl5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2400" b="0" i="0">
                <a:solidFill>
                  <a:schemeClr val="tx1"/>
                </a:solidFill>
                <a:latin typeface="ARS Maquette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518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title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7313" y="2287588"/>
            <a:ext cx="7468393" cy="61722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>
              <a:lnSpc>
                <a:spcPct val="125000"/>
              </a:lnSpc>
              <a:spcBef>
                <a:spcPts val="0"/>
              </a:spcBef>
              <a:defRPr lang="en-US" sz="1800" b="0" kern="1200" dirty="0">
                <a:solidFill>
                  <a:srgbClr val="F3F0E6"/>
                </a:solidFill>
                <a:latin typeface="ARS Maquette Pro"/>
                <a:ea typeface="+mn-ea"/>
                <a:cs typeface="ARS Maquette Pro Regular"/>
              </a:defRPr>
            </a:lvl1pPr>
            <a:lvl2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2pPr>
            <a:lvl3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3pPr>
            <a:lvl4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4pPr>
            <a:lvl5pPr>
              <a:defRPr>
                <a:solidFill>
                  <a:srgbClr val="554D44"/>
                </a:solidFill>
                <a:latin typeface="ARS Maquette Pro Regular"/>
                <a:cs typeface="ARS Maquette Pro Regular"/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Text goes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00907" y="2287588"/>
            <a:ext cx="7391400" cy="61722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>
              <a:lnSpc>
                <a:spcPct val="125000"/>
              </a:lnSpc>
              <a:spcBef>
                <a:spcPts val="600"/>
              </a:spcBef>
              <a:buNone/>
              <a:defRPr sz="2000" b="1" spc="30" baseline="0">
                <a:solidFill>
                  <a:srgbClr val="F3F0E6"/>
                </a:solidFill>
                <a:latin typeface="ARS Maquette Pro"/>
                <a:cs typeface="ARS Maquette Pro Regular"/>
              </a:defRPr>
            </a:lvl1pPr>
            <a:lvl2pPr marL="4572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2pPr>
            <a:lvl3pPr marL="9144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3pPr>
            <a:lvl4pPr marL="13716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4pPr>
            <a:lvl5pPr marL="1828800" indent="0">
              <a:buNone/>
              <a:defRPr sz="1800" b="1">
                <a:solidFill>
                  <a:schemeClr val="accent1"/>
                </a:solidFill>
                <a:latin typeface="ARS Maquette Pro Regular"/>
                <a:cs typeface="ARS Maquette Pro Regular"/>
              </a:defRPr>
            </a:lvl5pPr>
          </a:lstStyle>
          <a:p>
            <a:pPr lvl="0"/>
            <a:r>
              <a:rPr lang="en-US" dirty="0"/>
              <a:t>Text goes here.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quam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magna </a:t>
            </a:r>
            <a:r>
              <a:rPr lang="en-US" dirty="0" err="1"/>
              <a:t>vel</a:t>
            </a:r>
            <a:r>
              <a:rPr lang="en-US" dirty="0"/>
              <a:t> nisi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non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non dui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id ex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et vitae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447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 title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00906" y="2287587"/>
            <a:ext cx="5029200" cy="61722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>
              <a:lnSpc>
                <a:spcPct val="125000"/>
              </a:lnSpc>
              <a:buClr>
                <a:schemeClr val="bg1"/>
              </a:buClr>
              <a:defRPr sz="2000">
                <a:solidFill>
                  <a:schemeClr val="tx1"/>
                </a:solidFill>
                <a:latin typeface="ARS Maquette Pro"/>
              </a:defRPr>
            </a:lvl1pPr>
            <a:lvl2pPr marL="548640" indent="-274320">
              <a:lnSpc>
                <a:spcPct val="125000"/>
              </a:lnSpc>
              <a:buClr>
                <a:schemeClr val="bg1"/>
              </a:buClr>
              <a:defRPr sz="2000">
                <a:solidFill>
                  <a:schemeClr val="tx1"/>
                </a:solidFill>
                <a:latin typeface="ARS Maquette Pro"/>
              </a:defRPr>
            </a:lvl2pPr>
            <a:lvl3pPr marL="822960" indent="-274320">
              <a:lnSpc>
                <a:spcPct val="125000"/>
              </a:lnSpc>
              <a:buClr>
                <a:schemeClr val="bg1"/>
              </a:buClr>
              <a:defRPr sz="2000">
                <a:solidFill>
                  <a:schemeClr val="tx1"/>
                </a:solidFill>
                <a:latin typeface="ARS Maquette Pro"/>
              </a:defRPr>
            </a:lvl3pPr>
            <a:lvl4pPr marL="1097280" indent="-274320">
              <a:lnSpc>
                <a:spcPct val="125000"/>
              </a:lnSpc>
              <a:buClr>
                <a:schemeClr val="bg1"/>
              </a:buClr>
              <a:defRPr sz="2000">
                <a:solidFill>
                  <a:schemeClr val="tx1"/>
                </a:solidFill>
                <a:latin typeface="ARS Maquette Pro"/>
              </a:defRPr>
            </a:lvl4pPr>
            <a:lvl5pPr marL="1371600" indent="-274320">
              <a:lnSpc>
                <a:spcPct val="125000"/>
              </a:lnSpc>
              <a:buClr>
                <a:schemeClr val="bg1"/>
              </a:buClr>
              <a:defRPr sz="2000">
                <a:solidFill>
                  <a:schemeClr val="tx1"/>
                </a:solidFill>
                <a:latin typeface="ARS Maquette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492706" y="2287587"/>
            <a:ext cx="5029200" cy="61722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1pPr>
            <a:lvl2pPr marL="54864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2pPr>
            <a:lvl3pPr marL="82296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3pPr>
            <a:lvl4pPr marL="109728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4pPr>
            <a:lvl5pPr marL="137160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196806" y="2287587"/>
            <a:ext cx="5029200" cy="61722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1pPr>
            <a:lvl2pPr marL="54864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2pPr>
            <a:lvl3pPr marL="82296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3pPr>
            <a:lvl4pPr marL="109728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 smtClean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4pPr>
            <a:lvl5pPr marL="1371600" indent="-27432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lang="en-US" sz="2000" dirty="0">
                <a:solidFill>
                  <a:schemeClr val="tx1"/>
                </a:solidFill>
                <a:latin typeface="ARS Maquette Pro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4231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97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906" y="6364676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34906" y="6364676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chemeClr val="tx1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568906" y="6364676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chemeClr val="bg2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0906" y="68069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 spc="0">
                <a:solidFill>
                  <a:schemeClr val="tx2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34906" y="68069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lang="en-US" sz="2000" b="1" i="0" spc="0" dirty="0" smtClean="0">
                <a:solidFill>
                  <a:schemeClr val="tx2"/>
                </a:solidFill>
                <a:latin typeface="ARS Maquette Pro" pitchFamily="50" charset="0"/>
                <a:ea typeface="+mn-ea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568906" y="68069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2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>
            <a:off x="900906" y="6172199"/>
            <a:ext cx="4954678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 userDrawn="1"/>
        </p:nvSpPr>
        <p:spPr bwMode="auto">
          <a:xfrm>
            <a:off x="11567228" y="6172199"/>
            <a:ext cx="4954678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auto">
          <a:xfrm>
            <a:off x="6234067" y="6172199"/>
            <a:ext cx="4954678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7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0468" y="6623684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70468" y="7065961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auto">
          <a:xfrm>
            <a:off x="900906" y="6402387"/>
            <a:ext cx="36576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Freeform 6"/>
          <p:cNvSpPr>
            <a:spLocks/>
          </p:cNvSpPr>
          <p:nvPr userDrawn="1"/>
        </p:nvSpPr>
        <p:spPr bwMode="auto">
          <a:xfrm>
            <a:off x="8774906" y="6402387"/>
            <a:ext cx="36576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Freeform 7"/>
          <p:cNvSpPr>
            <a:spLocks/>
          </p:cNvSpPr>
          <p:nvPr userDrawn="1"/>
        </p:nvSpPr>
        <p:spPr bwMode="auto">
          <a:xfrm>
            <a:off x="4837906" y="6402387"/>
            <a:ext cx="36576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 userDrawn="1"/>
        </p:nvSpPr>
        <p:spPr bwMode="auto">
          <a:xfrm>
            <a:off x="12711906" y="6402387"/>
            <a:ext cx="36576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714" y="0"/>
              </a:cxn>
            </a:cxnLst>
            <a:rect l="0" t="0" r="r" b="b"/>
            <a:pathLst>
              <a:path w="2714">
                <a:moveTo>
                  <a:pt x="0" y="0"/>
                </a:moveTo>
                <a:lnTo>
                  <a:pt x="0" y="0"/>
                </a:lnTo>
                <a:lnTo>
                  <a:pt x="2714" y="0"/>
                </a:lnTo>
              </a:path>
            </a:pathLst>
          </a:custGeom>
          <a:noFill/>
          <a:ln w="19050" cap="flat">
            <a:solidFill>
              <a:srgbClr val="8C817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856668" y="6623684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856668" y="7065961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819068" y="6623684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819068" y="7065961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2746687" y="6623684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12746687" y="7065961"/>
            <a:ext cx="3470419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3878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62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- 3,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7331" y="6363106"/>
            <a:ext cx="15611952" cy="5420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11887" y="70355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60426" y="70355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708965" y="70355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11887" y="6634128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60426" y="6634128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708965" y="6634128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17784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- 3,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7331" y="5474635"/>
            <a:ext cx="15611952" cy="5420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11887" y="61211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60426" y="61211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708965" y="6121153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800" b="0" i="0">
                <a:solidFill>
                  <a:srgbClr val="F3F0E6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11887" y="5745657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60426" y="5745657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708965" y="5745657"/>
            <a:ext cx="4625763" cy="43363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None/>
              <a:defRPr sz="2000" b="1" i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  <a:lvl2pPr marL="650423" indent="0">
              <a:buNone/>
              <a:defRPr sz="2800">
                <a:latin typeface="ARS Maquette Pro Black"/>
                <a:cs typeface="ARS Maquette Pro Black"/>
              </a:defRPr>
            </a:lvl2pPr>
            <a:lvl3pPr marL="1298820" indent="0">
              <a:buNone/>
              <a:defRPr sz="2800">
                <a:latin typeface="ARS Maquette Pro Black"/>
                <a:cs typeface="ARS Maquette Pro Black"/>
              </a:defRPr>
            </a:lvl3pPr>
            <a:lvl4pPr marL="1947217" indent="0">
              <a:buNone/>
              <a:defRPr sz="2800">
                <a:latin typeface="ARS Maquette Pro Black"/>
                <a:cs typeface="ARS Maquette Pro Black"/>
              </a:defRPr>
            </a:lvl4pPr>
            <a:lvl5pPr marL="2597640" indent="0">
              <a:buNone/>
              <a:defRPr sz="2800">
                <a:latin typeface="ARS Maquette Pro Black"/>
                <a:cs typeface="ARS Maquette Pro Black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10179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31" y="3252259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90000"/>
              </a:lnSpc>
              <a:defRPr sz="9500" b="1" i="0">
                <a:solidFill>
                  <a:schemeClr val="tx1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5486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67331" y="2135187"/>
            <a:ext cx="15611952" cy="6537502"/>
          </a:xfrm>
          <a:prstGeom prst="rect">
            <a:avLst/>
          </a:prstGeom>
        </p:spPr>
        <p:txBody>
          <a:bodyPr vert="horz" lIns="130055" tIns="65028" rIns="130055" bIns="65028"/>
          <a:lstStyle>
            <a:lvl1pPr>
              <a:lnSpc>
                <a:spcPct val="80000"/>
              </a:lnSpc>
              <a:buClr>
                <a:schemeClr val="tx2"/>
              </a:buClr>
              <a:defRPr b="1" i="0">
                <a:solidFill>
                  <a:srgbClr val="E7EAD8"/>
                </a:solidFill>
                <a:latin typeface="ARS Maquette Pro Light" pitchFamily="50" charset="0"/>
                <a:cs typeface="ARS Maquette Pro Light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19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7331" y="534987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67332" y="2211387"/>
            <a:ext cx="15493896" cy="6136075"/>
            <a:chOff x="381000" y="1600200"/>
            <a:chExt cx="8384923" cy="4495801"/>
          </a:xfrm>
          <a:solidFill>
            <a:schemeClr val="accent4"/>
          </a:solidFill>
        </p:grpSpPr>
        <p:sp>
          <p:nvSpPr>
            <p:cNvPr id="26" name="Rectangle 25"/>
            <p:cNvSpPr/>
            <p:nvPr userDrawn="1"/>
          </p:nvSpPr>
          <p:spPr>
            <a:xfrm>
              <a:off x="381000" y="1600200"/>
              <a:ext cx="2057400" cy="1447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2490174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599348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708523" y="1600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381000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0174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99348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708523" y="3124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381000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490174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599348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6708523" y="4648200"/>
              <a:ext cx="2057400" cy="144780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0906" y="8736514"/>
            <a:ext cx="838200" cy="485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40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defRPr sz="3000" b="1" i="0" spc="-20" baseline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958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m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38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defRPr sz="3000" b="1" i="0" spc="-20" baseline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"/>
          <a:stretch/>
        </p:blipFill>
        <p:spPr>
          <a:xfrm>
            <a:off x="3040460" y="1030287"/>
            <a:ext cx="11265693" cy="8572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14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defRPr sz="3000" b="1" i="0" spc="-20" baseline="0">
                <a:solidFill>
                  <a:srgbClr val="ACA2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imac_side_Devices_102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86413" y="1613598"/>
            <a:ext cx="6172199" cy="76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65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7331" y="433636"/>
            <a:ext cx="15611952" cy="16261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defRPr sz="3000" b="1" i="0" spc="-20" baseline="0">
                <a:solidFill>
                  <a:srgbClr val="ACA294"/>
                </a:solidFill>
                <a:latin typeface="+mj-lt"/>
                <a:cs typeface="ARS Maquette Pro Black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imac_side_Devices_102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96506" y="961278"/>
            <a:ext cx="9753600" cy="7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t="46581" r="32772" b="47338"/>
          <a:stretch/>
        </p:blipFill>
        <p:spPr>
          <a:xfrm>
            <a:off x="824706" y="8764587"/>
            <a:ext cx="3124200" cy="70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 userDrawn="1"/>
        </p:nvSpPr>
        <p:spPr>
          <a:xfrm>
            <a:off x="12576295" y="9145587"/>
            <a:ext cx="533030" cy="19236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sz="1250" b="0" i="0" u="none" strike="noStrike" spc="156" dirty="0">
                <a:solidFill>
                  <a:srgbClr val="8D8174"/>
                </a:solidFill>
                <a:latin typeface="ARS Maquette Pro Regular"/>
                <a:cs typeface="ARS Maquette Pro Regular"/>
              </a:rPr>
              <a:t>DATE:</a:t>
            </a:r>
            <a:endParaRPr lang="en-US" sz="2000" b="1" dirty="0">
              <a:solidFill>
                <a:srgbClr val="8D8174"/>
              </a:solidFill>
              <a:latin typeface="ARS Maquette Pro" pitchFamily="50" charset="0"/>
              <a:cs typeface="ARS Maquette Pro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196101" y="9145587"/>
            <a:ext cx="3477205" cy="19236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250" b="0" i="0" u="none" strike="noStrike" kern="0" spc="85" dirty="0">
                <a:solidFill>
                  <a:schemeClr val="bg2"/>
                </a:solidFill>
                <a:latin typeface="ARS Maquette Pro Regular"/>
                <a:cs typeface="ARS Maquette Pro Regular"/>
              </a:rPr>
              <a:t>PREPARED </a:t>
            </a:r>
            <a:r>
              <a:rPr lang="en-US" sz="1250" kern="0" spc="85" dirty="0">
                <a:solidFill>
                  <a:schemeClr val="bg2"/>
                </a:solidFill>
                <a:latin typeface="ARS Maquette Pro Regular"/>
                <a:cs typeface="ARS Maquette Pro Regular"/>
              </a:rPr>
              <a:t>FOR:</a:t>
            </a:r>
            <a:endParaRPr lang="en-US" sz="1250" b="0" i="0" u="none" strike="noStrike" kern="0" spc="85" dirty="0">
              <a:solidFill>
                <a:schemeClr val="bg2"/>
              </a:solidFill>
              <a:latin typeface="ARS Maquette Pro Regular"/>
              <a:cs typeface="ARS Maquette Pro Regular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8106" y="8916987"/>
            <a:ext cx="6934200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2559506" y="8916987"/>
            <a:ext cx="4114800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00113" y="0"/>
            <a:ext cx="15461456" cy="868838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10700" b="1" i="0" kern="0" spc="0">
                <a:solidFill>
                  <a:schemeClr val="bg2"/>
                </a:solidFill>
                <a:latin typeface="ARS Maquette Pro"/>
                <a:cs typeface="ARS Maquette Pr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D865-1F57-F744-B8DC-B49D122E5A39}" type="datetime4">
              <a:rPr lang="en-US" smtClean="0"/>
              <a:t>April 29, 2019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1376517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Sm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9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0"/>
            <a:ext cx="15462504" cy="86868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10700" b="1" i="0" kern="0" spc="0" dirty="0">
                <a:solidFill>
                  <a:schemeClr val="bg2"/>
                </a:solidFill>
                <a:latin typeface="ARS Maquette Pro"/>
                <a:ea typeface="+mj-ea"/>
                <a:cs typeface="ARS Maquette Pr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smil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14400" y="8686800"/>
            <a:ext cx="1009650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mile.ai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ank w/sm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oudberr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7330" y="2058987"/>
            <a:ext cx="6045978" cy="10133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06" y="2897187"/>
            <a:ext cx="9829800" cy="41910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90000"/>
              </a:lnSpc>
              <a:defRPr lang="en-US" sz="7800" b="1" i="0" kern="1200" spc="-51" dirty="0">
                <a:solidFill>
                  <a:srgbClr val="8D8174"/>
                </a:solidFill>
                <a:latin typeface="ARS Maquette Pro" pitchFamily="50" charset="0"/>
                <a:ea typeface="+mj-ea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79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900906" y="5640387"/>
            <a:ext cx="6096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8D8174"/>
                </a:solidFill>
                <a:latin typeface="ARS Maquette Pro"/>
                <a:cs typeface="ARS Maquette Pro Regular"/>
              </a:rPr>
              <a:t>A good experience is at the core of everything we do.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00906" y="2135187"/>
            <a:ext cx="6172200" cy="3402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85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  <a:t>Experience </a:t>
            </a:r>
            <a:b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</a:br>
            <a:r>
              <a:rPr kumimoji="0" lang="en-US" sz="7800" b="1" i="0" u="none" strike="noStrike" kern="0" cap="none" spc="-51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S Maquette Pro"/>
                <a:ea typeface="+mj-ea"/>
                <a:cs typeface="ARS Maquette Pro Bold"/>
              </a:rPr>
              <a:t>design, redefined.</a:t>
            </a:r>
            <a:endParaRPr lang="en-US" b="1" i="0" dirty="0">
              <a:solidFill>
                <a:schemeClr val="bg2"/>
              </a:solidFill>
              <a:latin typeface="ARS Maquette Pro"/>
              <a:cs typeface="ARS Maquette Pro Bold"/>
            </a:endParaRPr>
          </a:p>
        </p:txBody>
      </p:sp>
      <p:pic>
        <p:nvPicPr>
          <p:cNvPr id="8" name="Picture 7" descr="CLO_Services_brow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06" y="1068387"/>
            <a:ext cx="8229600" cy="75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113" y="534987"/>
            <a:ext cx="15579170" cy="16261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ct val="85000"/>
              </a:lnSpc>
              <a:defRPr sz="6800" b="1" i="0">
                <a:solidFill>
                  <a:srgbClr val="AEA394"/>
                </a:solidFill>
                <a:latin typeface="ARS Maquette Pro" pitchFamily="50" charset="0"/>
                <a:cs typeface="ARS Maquette Pro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00113" y="2439987"/>
            <a:ext cx="15621000" cy="59436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400" b="0" i="0">
                <a:solidFill>
                  <a:srgbClr val="8D8174"/>
                </a:solidFill>
                <a:latin typeface="ARS Maquette Pro"/>
                <a:cs typeface="ARS Maquette Pro Regular"/>
              </a:defRPr>
            </a:lvl1pPr>
            <a:lvl2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200" b="0" i="0">
                <a:solidFill>
                  <a:srgbClr val="8D8174"/>
                </a:solidFill>
                <a:latin typeface="ARS Maquette Pro"/>
                <a:cs typeface="ARS Maquette Pro Regular"/>
              </a:defRPr>
            </a:lvl2pPr>
            <a:lvl3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3000" b="0" i="0">
                <a:solidFill>
                  <a:srgbClr val="8D8174"/>
                </a:solidFill>
                <a:latin typeface="ARS Maquette Pro"/>
                <a:cs typeface="ARS Maquette Pro Regular"/>
              </a:defRPr>
            </a:lvl3pPr>
            <a:lvl4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2400" b="0" i="0">
                <a:solidFill>
                  <a:srgbClr val="8D8174"/>
                </a:solidFill>
                <a:latin typeface="ARS Maquette Pro"/>
                <a:cs typeface="ARS Maquette Pro Regular"/>
              </a:defRPr>
            </a:lvl4pPr>
            <a:lvl5pPr>
              <a:lnSpc>
                <a:spcPct val="125000"/>
              </a:lnSpc>
              <a:spcBef>
                <a:spcPts val="1560"/>
              </a:spcBef>
              <a:buClr>
                <a:srgbClr val="ED482B"/>
              </a:buClr>
              <a:defRPr sz="2400" b="0" i="0">
                <a:solidFill>
                  <a:srgbClr val="8D8174"/>
                </a:solidFill>
                <a:latin typeface="ARS Maquette Pro"/>
                <a:cs typeface="ARS Maquette Pro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smile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686800"/>
            <a:ext cx="10160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692106" y="9037638"/>
            <a:ext cx="5494337" cy="5207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2000" b="1" i="0">
                <a:solidFill>
                  <a:schemeClr val="tx1">
                    <a:tint val="75000"/>
                  </a:schemeClr>
                </a:solidFill>
                <a:latin typeface="ARS Maquette Pro Regular"/>
                <a:cs typeface="ARS Maquette Pro Regular"/>
              </a:defRPr>
            </a:lvl1pPr>
          </a:lstStyle>
          <a:p>
            <a:r>
              <a:rPr lang="en-US"/>
              <a:t>Client name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13245306" y="9037638"/>
            <a:ext cx="4048125" cy="52070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2000" b="1" i="0" kern="1200" smtClean="0">
                <a:solidFill>
                  <a:srgbClr val="E7EAD8"/>
                </a:solidFill>
                <a:latin typeface="ARS Maquette Pro" pitchFamily="50" charset="0"/>
                <a:ea typeface="+mn-ea"/>
                <a:cs typeface="ARS Maquette Pro" pitchFamily="50" charset="0"/>
              </a:defRPr>
            </a:lvl1pPr>
          </a:lstStyle>
          <a:p>
            <a:fld id="{5730F2AB-7D10-DC45-A5D9-7D258B82CD11}" type="datetime4">
              <a:rPr lang="en-US" smtClean="0"/>
              <a:t>April 29, 2019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5pPr>
      <a:lvl6pPr marL="648987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297967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46954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595936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4272" indent="-484272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3646" indent="-403222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0992" indent="-322172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69389" indent="-322172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19813" indent="-322172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69414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18400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67382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16362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987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7967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6954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5936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4922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3903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42890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91871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675120" y="9043416"/>
            <a:ext cx="5494337" cy="5207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n-US" sz="2000" b="1" i="0" kern="1200" dirty="0" smtClean="0">
                <a:solidFill>
                  <a:schemeClr val="bg2"/>
                </a:solidFill>
                <a:latin typeface="ARS Maquette Pro" pitchFamily="50" charset="0"/>
                <a:ea typeface="+mn-ea"/>
                <a:cs typeface="ARS Maquette Pro" pitchFamily="50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231368" y="9043416"/>
            <a:ext cx="4048125" cy="5207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n-US" sz="2000" b="1" i="0" kern="1200" smtClean="0">
                <a:solidFill>
                  <a:schemeClr val="bg2"/>
                </a:solidFill>
                <a:latin typeface="ARS Maquette Pro" pitchFamily="50" charset="0"/>
                <a:ea typeface="+mn-ea"/>
                <a:cs typeface="ARS Maquette Pro" pitchFamily="50" charset="0"/>
              </a:defRPr>
            </a:lvl1pPr>
          </a:lstStyle>
          <a:p>
            <a:fld id="{27659512-7AB3-B642-B996-1C13F0116B5E}" type="datetime4">
              <a:rPr lang="en-US" smtClean="0"/>
              <a:t>April 29,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35" r:id="rId4"/>
    <p:sldLayoutId id="2147483734" r:id="rId5"/>
    <p:sldLayoutId id="2147483702" r:id="rId6"/>
    <p:sldLayoutId id="2147483705" r:id="rId7"/>
    <p:sldLayoutId id="2147483706" r:id="rId8"/>
    <p:sldLayoutId id="2147483736" r:id="rId9"/>
    <p:sldLayoutId id="2147483703" r:id="rId10"/>
    <p:sldLayoutId id="2147483704" r:id="rId11"/>
    <p:sldLayoutId id="2147483737" r:id="rId12"/>
    <p:sldLayoutId id="2147483728" r:id="rId13"/>
    <p:sldLayoutId id="2147483729" r:id="rId14"/>
    <p:sldLayoutId id="2147483730" r:id="rId15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4" cstate="print"/>
          <a:stretch>
            <a:fillRect/>
          </a:stretch>
        </p:blipFill>
        <p:spPr>
          <a:xfrm>
            <a:off x="900906" y="8736514"/>
            <a:ext cx="838200" cy="485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894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31" r:id="rId4"/>
    <p:sldLayoutId id="2147483732" r:id="rId5"/>
    <p:sldLayoutId id="2147483711" r:id="rId6"/>
    <p:sldLayoutId id="2147483726" r:id="rId7"/>
    <p:sldLayoutId id="2147483727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spc="-51">
          <a:solidFill>
            <a:srgbClr val="F04B29"/>
          </a:solidFill>
          <a:latin typeface="Helvetica"/>
          <a:ea typeface="+mj-ea"/>
          <a:cs typeface="Helvetica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5pPr>
      <a:lvl6pPr marL="648987" algn="l" rtl="0" fontAlgn="base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6pPr>
      <a:lvl7pPr marL="1297967" algn="l" rtl="0" fontAlgn="base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7pPr>
      <a:lvl8pPr marL="1946954" algn="l" rtl="0" fontAlgn="base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8pPr>
      <a:lvl9pPr marL="2595936" algn="l" rtl="0" fontAlgn="base">
        <a:spcBef>
          <a:spcPct val="0"/>
        </a:spcBef>
        <a:spcAft>
          <a:spcPct val="0"/>
        </a:spcAft>
        <a:defRPr sz="6300">
          <a:solidFill>
            <a:schemeClr val="bg1"/>
          </a:solidFill>
          <a:latin typeface="Futura Md BT" pitchFamily="34" charset="0"/>
        </a:defRPr>
      </a:lvl9pPr>
    </p:titleStyle>
    <p:bodyStyle>
      <a:lvl1pPr marL="484272" indent="-484272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rgbClr val="404040"/>
          </a:solidFill>
          <a:latin typeface="+mn-lt"/>
          <a:ea typeface="+mn-ea"/>
          <a:cs typeface="+mn-cs"/>
        </a:defRPr>
      </a:lvl1pPr>
      <a:lvl2pPr marL="1053646" indent="-403222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rgbClr val="404040"/>
          </a:solidFill>
          <a:latin typeface="+mn-lt"/>
        </a:defRPr>
      </a:lvl2pPr>
      <a:lvl3pPr marL="1620992" indent="-322172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404040"/>
          </a:solidFill>
          <a:latin typeface="+mn-lt"/>
        </a:defRPr>
      </a:lvl3pPr>
      <a:lvl4pPr marL="2269389" indent="-322172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04040"/>
          </a:solidFill>
          <a:latin typeface="+mn-lt"/>
        </a:defRPr>
      </a:lvl4pPr>
      <a:lvl5pPr marL="2919813" indent="-322172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rgbClr val="404040"/>
          </a:solidFill>
          <a:latin typeface="+mn-lt"/>
        </a:defRPr>
      </a:lvl5pPr>
      <a:lvl6pPr marL="3569414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6pPr>
      <a:lvl7pPr marL="4218400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7pPr>
      <a:lvl8pPr marL="4867382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8pPr>
      <a:lvl9pPr marL="5516362" indent="-324498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987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7967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6954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5936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4922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3903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42890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91871" algn="l" defTabSz="129796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rops.cavscout.us/WKHFhf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177" y="8931843"/>
            <a:ext cx="2953529" cy="4846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Sophia Feature Set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665255-1D79-1447-A4A8-A62FD9DC8B84}" type="datetime4">
              <a:rPr lang="en-US" smtClean="0"/>
              <a:t>April 29,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JP Morgan and Chase</a:t>
            </a:r>
          </a:p>
        </p:txBody>
      </p:sp>
    </p:spTree>
    <p:extLst>
      <p:ext uri="{BB962C8B-B14F-4D97-AF65-F5344CB8AC3E}">
        <p14:creationId xmlns:p14="http://schemas.microsoft.com/office/powerpoint/2010/main" val="140095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Not Included</a:t>
            </a:r>
          </a:p>
          <a:p>
            <a:r>
              <a:rPr lang="en-US" dirty="0"/>
              <a:t>All scoped items included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0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Followers</a:t>
            </a:r>
          </a:p>
        </p:txBody>
      </p:sp>
    </p:spTree>
    <p:extLst>
      <p:ext uri="{BB962C8B-B14F-4D97-AF65-F5344CB8AC3E}">
        <p14:creationId xmlns:p14="http://schemas.microsoft.com/office/powerpoint/2010/main" val="229600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Followers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COE Dashboard</a:t>
            </a:r>
          </a:p>
          <a:p>
            <a:r>
              <a:rPr lang="en-US" dirty="0" err="1"/>
              <a:t>Personalzied</a:t>
            </a:r>
            <a:r>
              <a:rPr lang="en-US" dirty="0"/>
              <a:t> </a:t>
            </a:r>
            <a:r>
              <a:rPr lang="en-US" dirty="0" err="1"/>
              <a:t>Kerberization</a:t>
            </a:r>
            <a:endParaRPr lang="en-US" dirty="0"/>
          </a:p>
          <a:p>
            <a:r>
              <a:rPr lang="en-US" dirty="0"/>
              <a:t>Suggested applications for Dashboard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9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521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Launch</a:t>
            </a:r>
          </a:p>
        </p:txBody>
      </p:sp>
    </p:spTree>
    <p:extLst>
      <p:ext uri="{BB962C8B-B14F-4D97-AF65-F5344CB8AC3E}">
        <p14:creationId xmlns:p14="http://schemas.microsoft.com/office/powerpoint/2010/main" val="212879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00113" y="2211387"/>
            <a:ext cx="156210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Included</a:t>
            </a:r>
          </a:p>
          <a:p>
            <a:r>
              <a:rPr lang="en-US" sz="1400" dirty="0"/>
              <a:t>Ability to save ‘favorite’ applications to a dashboard</a:t>
            </a:r>
          </a:p>
          <a:p>
            <a:r>
              <a:rPr lang="en-US" sz="1400" dirty="0"/>
              <a:t>A Browsable menu providing hover access to users, functional accounts and host information for a saved application</a:t>
            </a:r>
          </a:p>
          <a:p>
            <a:pPr lvl="1"/>
            <a:r>
              <a:rPr lang="en-US" sz="1400" dirty="0">
                <a:solidFill>
                  <a:schemeClr val="accent5"/>
                </a:solidFill>
              </a:rPr>
              <a:t>MIXED – you’ll need to remind them of the API limitations</a:t>
            </a:r>
          </a:p>
          <a:p>
            <a:pPr lvl="2"/>
            <a:r>
              <a:rPr lang="en-US" sz="1200" dirty="0">
                <a:solidFill>
                  <a:schemeClr val="accent5"/>
                </a:solidFill>
              </a:rPr>
              <a:t>i.e.: users, </a:t>
            </a:r>
            <a:r>
              <a:rPr lang="en-US" sz="1200" dirty="0" err="1">
                <a:solidFill>
                  <a:schemeClr val="accent5"/>
                </a:solidFill>
              </a:rPr>
              <a:t>func</a:t>
            </a:r>
            <a:r>
              <a:rPr lang="en-US" sz="1200" dirty="0">
                <a:solidFill>
                  <a:schemeClr val="accent5"/>
                </a:solidFill>
              </a:rPr>
              <a:t> accounts, won’t have permissions, status, etc..</a:t>
            </a:r>
          </a:p>
          <a:p>
            <a:pPr lvl="3"/>
            <a:r>
              <a:rPr lang="en-US" sz="1100" dirty="0">
                <a:solidFill>
                  <a:schemeClr val="accent5"/>
                </a:solidFill>
              </a:rPr>
              <a:t>They’re literally only providing the basic account information but that’s already been discussed and shouldn’t come as a surprise</a:t>
            </a:r>
          </a:p>
          <a:p>
            <a:r>
              <a:rPr lang="en-US" sz="1400" dirty="0"/>
              <a:t>One-click access to start onboarding, manage onboarded of users and functional accounts, and begin </a:t>
            </a:r>
            <a:r>
              <a:rPr lang="en-US" sz="1400" dirty="0" err="1"/>
              <a:t>kerberization</a:t>
            </a:r>
            <a:r>
              <a:rPr lang="en-US" sz="1400" dirty="0"/>
              <a:t> for saved applications</a:t>
            </a:r>
          </a:p>
          <a:p>
            <a:pPr lvl="1"/>
            <a:r>
              <a:rPr lang="en-US" sz="1200" dirty="0">
                <a:solidFill>
                  <a:srgbClr val="FF0000"/>
                </a:solidFill>
              </a:rPr>
              <a:t>KERBIERIZATION IT OUT</a:t>
            </a:r>
          </a:p>
          <a:p>
            <a:r>
              <a:rPr lang="en-US" sz="1400" dirty="0"/>
              <a:t>Check status of request for approval for saved applications</a:t>
            </a:r>
          </a:p>
          <a:p>
            <a:pPr lvl="1"/>
            <a:r>
              <a:rPr lang="en-US" sz="1200" dirty="0">
                <a:solidFill>
                  <a:schemeClr val="accent5"/>
                </a:solidFill>
              </a:rPr>
              <a:t>MIXED – the Request Types returned to us will be based on whichever workflow is used, i.e.: BULK SOPHIA ONBOARDING</a:t>
            </a:r>
            <a:br>
              <a:rPr lang="en-US" sz="1200" dirty="0">
                <a:solidFill>
                  <a:schemeClr val="accent5"/>
                </a:solidFill>
              </a:rPr>
            </a:br>
            <a:r>
              <a:rPr lang="en-US" sz="1200" dirty="0">
                <a:solidFill>
                  <a:schemeClr val="accent5"/>
                </a:solidFill>
                <a:hlinkClick r:id="rId2"/>
              </a:rPr>
              <a:t>http://drops.cavscout.us/WKHFhf</a:t>
            </a:r>
            <a:endParaRPr lang="en-US" sz="1200" dirty="0">
              <a:solidFill>
                <a:schemeClr val="accent5"/>
              </a:solidFill>
            </a:endParaRPr>
          </a:p>
          <a:p>
            <a:r>
              <a:rPr lang="en-US" sz="1400" dirty="0"/>
              <a:t>An application, principal groups, user and functional account search bar</a:t>
            </a:r>
          </a:p>
          <a:p>
            <a:pPr lvl="1"/>
            <a:r>
              <a:rPr lang="en-US" sz="1200" dirty="0">
                <a:solidFill>
                  <a:schemeClr val="accent6"/>
                </a:solidFill>
              </a:rPr>
              <a:t>PRINCIPAL groups WIP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322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00113" y="2211387"/>
            <a:ext cx="15621000" cy="5943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Not Included</a:t>
            </a:r>
          </a:p>
          <a:p>
            <a:r>
              <a:rPr lang="en-US" dirty="0"/>
              <a:t>A ‘recommended applications’ feature which suggests to the users which applications he/she could be associated with</a:t>
            </a:r>
          </a:p>
          <a:p>
            <a:r>
              <a:rPr lang="en-US" dirty="0"/>
              <a:t>A dedicated tab for COE members, which includes:</a:t>
            </a:r>
          </a:p>
          <a:p>
            <a:pPr lvl="1"/>
            <a:r>
              <a:rPr lang="en-US" dirty="0"/>
              <a:t>A sortable table displaying applications in LOB with status of onboarding and stats on progress (microservices committed, code change enacted, etc.)</a:t>
            </a:r>
          </a:p>
          <a:p>
            <a:pPr lvl="1"/>
            <a:r>
              <a:rPr lang="en-US" dirty="0"/>
              <a:t>A means to filters applications by Tech group, application owner, and risk ranking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0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Included</a:t>
            </a:r>
          </a:p>
          <a:p>
            <a:r>
              <a:rPr lang="en-US" dirty="0"/>
              <a:t>Ability to onboard directly from dashboard &amp; application search  </a:t>
            </a:r>
          </a:p>
          <a:p>
            <a:r>
              <a:rPr lang="en-US" dirty="0"/>
              <a:t>One seamless flow that takes </a:t>
            </a:r>
            <a:r>
              <a:rPr lang="en-US" dirty="0" err="1"/>
              <a:t>onboarders</a:t>
            </a:r>
            <a:r>
              <a:rPr lang="en-US" dirty="0"/>
              <a:t> through granting user access, onboarding functional accounts, generating entitlements and submitting requests for approval</a:t>
            </a:r>
          </a:p>
          <a:p>
            <a:r>
              <a:rPr lang="en-US" dirty="0"/>
              <a:t>Static </a:t>
            </a:r>
            <a:r>
              <a:rPr lang="en-US" dirty="0" err="1"/>
              <a:t>Kerberization</a:t>
            </a:r>
            <a:r>
              <a:rPr lang="en-US" dirty="0"/>
              <a:t> experience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Don’t know what this means – KERBERIZAZTION is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6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Not Included</a:t>
            </a:r>
          </a:p>
          <a:p>
            <a:r>
              <a:rPr lang="en-US" dirty="0"/>
              <a:t>Personalized </a:t>
            </a:r>
            <a:r>
              <a:rPr lang="en-US" dirty="0" err="1"/>
              <a:t>kerberization</a:t>
            </a:r>
            <a:r>
              <a:rPr lang="en-US" dirty="0"/>
              <a:t>, which serves up instructions based on an application’s database, AD operate status, </a:t>
            </a:r>
            <a:r>
              <a:rPr lang="en-US" dirty="0" err="1"/>
              <a:t>kerberization</a:t>
            </a:r>
            <a:r>
              <a:rPr lang="en-US" dirty="0"/>
              <a:t> status and if it has SSH for personal access requirements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2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Included</a:t>
            </a:r>
          </a:p>
          <a:p>
            <a:r>
              <a:rPr lang="en-US" dirty="0"/>
              <a:t>Ability to, add, edit and delete user access and functional accounts</a:t>
            </a:r>
          </a:p>
          <a:p>
            <a:r>
              <a:rPr lang="en-US" dirty="0"/>
              <a:t>Direct access from dashboard &amp; application search</a:t>
            </a:r>
          </a:p>
          <a:p>
            <a:r>
              <a:rPr lang="en-US" dirty="0"/>
              <a:t>Ability to submit request for approval directly from Maintenance</a:t>
            </a:r>
          </a:p>
          <a:p>
            <a:r>
              <a:rPr lang="en-US" dirty="0"/>
              <a:t>Ability to delete entitlements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4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Not Included</a:t>
            </a:r>
          </a:p>
          <a:p>
            <a:r>
              <a:rPr lang="en-US" dirty="0"/>
              <a:t>All scoped items included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sure what this means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5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Included</a:t>
            </a:r>
          </a:p>
          <a:p>
            <a:r>
              <a:rPr lang="en-US" dirty="0"/>
              <a:t>Admin functionality reformatted from tabs to pages to allow for easier role </a:t>
            </a:r>
            <a:r>
              <a:rPr lang="en-US" dirty="0" err="1"/>
              <a:t>permissioning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30888"/>
      </p:ext>
    </p:extLst>
  </p:cSld>
  <p:clrMapOvr>
    <a:masterClrMapping/>
  </p:clrMapOvr>
</p:sld>
</file>

<file path=ppt/theme/theme1.xml><?xml version="1.0" encoding="utf-8"?>
<a:theme xmlns:a="http://schemas.openxmlformats.org/drawingml/2006/main" name="Red">
  <a:themeElements>
    <a:clrScheme name="Cloudberry">
      <a:dk1>
        <a:srgbClr val="433C34"/>
      </a:dk1>
      <a:lt1>
        <a:srgbClr val="E7EAD8"/>
      </a:lt1>
      <a:dk2>
        <a:srgbClr val="E03226"/>
      </a:dk2>
      <a:lt2>
        <a:srgbClr val="ACA294"/>
      </a:lt2>
      <a:accent1>
        <a:srgbClr val="8C817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16">
      <a:dk1>
        <a:srgbClr val="F03225"/>
      </a:dk1>
      <a:lt1>
        <a:srgbClr val="EBEDE3"/>
      </a:lt1>
      <a:dk2>
        <a:srgbClr val="AEA394"/>
      </a:dk2>
      <a:lt2>
        <a:srgbClr val="8D8174"/>
      </a:lt2>
      <a:accent1>
        <a:srgbClr val="554D44"/>
      </a:accent1>
      <a:accent2>
        <a:srgbClr val="413930"/>
      </a:accent2>
      <a:accent3>
        <a:srgbClr val="AE1F24"/>
      </a:accent3>
      <a:accent4>
        <a:srgbClr val="FFFFFF"/>
      </a:accent4>
      <a:accent5>
        <a:srgbClr val="F4753E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Cloudberry 1">
      <a:dk1>
        <a:srgbClr val="E7311E"/>
      </a:dk1>
      <a:lt1>
        <a:srgbClr val="F3F0E6"/>
      </a:lt1>
      <a:dk2>
        <a:srgbClr val="AEA394"/>
      </a:dk2>
      <a:lt2>
        <a:srgbClr val="8D8174"/>
      </a:lt2>
      <a:accent1>
        <a:srgbClr val="554D44"/>
      </a:accent1>
      <a:accent2>
        <a:srgbClr val="413930"/>
      </a:accent2>
      <a:accent3>
        <a:srgbClr val="AE1F24"/>
      </a:accent3>
      <a:accent4>
        <a:srgbClr val="FFFFFF"/>
      </a:accent4>
      <a:accent5>
        <a:srgbClr val="F4753E"/>
      </a:accent5>
      <a:accent6>
        <a:srgbClr val="F79646"/>
      </a:accent6>
      <a:hlink>
        <a:srgbClr val="0000FF"/>
      </a:hlink>
      <a:folHlink>
        <a:srgbClr val="800080"/>
      </a:folHlink>
    </a:clrScheme>
    <a:fontScheme name="Ars">
      <a:majorFont>
        <a:latin typeface="ARS Maquette Pro"/>
        <a:ea typeface=""/>
        <a:cs typeface=""/>
      </a:majorFont>
      <a:minorFont>
        <a:latin typeface="ARS Maquett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30349</TotalTime>
  <Words>377</Words>
  <Application>Microsoft Office PowerPoint</Application>
  <PresentationFormat>Custom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ARS Maquette Pro</vt:lpstr>
      <vt:lpstr>ARS Maquette Pro Black</vt:lpstr>
      <vt:lpstr>ARS Maquette Pro Light</vt:lpstr>
      <vt:lpstr>ARS Maquette Pro Regular</vt:lpstr>
      <vt:lpstr>Calibri</vt:lpstr>
      <vt:lpstr>Futura Md BT</vt:lpstr>
      <vt:lpstr>Helvetica</vt:lpstr>
      <vt:lpstr>Red</vt:lpstr>
      <vt:lpstr>Custom Design</vt:lpstr>
      <vt:lpstr>Default Design</vt:lpstr>
      <vt:lpstr>Sophia Feature Set</vt:lpstr>
      <vt:lpstr>MVP Launch</vt:lpstr>
      <vt:lpstr>Dashboard</vt:lpstr>
      <vt:lpstr>Dashboard</vt:lpstr>
      <vt:lpstr>Onboarding</vt:lpstr>
      <vt:lpstr>Onboarding</vt:lpstr>
      <vt:lpstr>Maintenance</vt:lpstr>
      <vt:lpstr>Maintenance</vt:lpstr>
      <vt:lpstr>Admin</vt:lpstr>
      <vt:lpstr>Admin</vt:lpstr>
      <vt:lpstr>Fast Followers</vt:lpstr>
      <vt:lpstr>Fast Followers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LFG.com  RFP Response</dc:title>
  <dc:subject/>
  <dc:creator>Albert Gea</dc:creator>
  <cp:keywords/>
  <dc:description/>
  <cp:lastModifiedBy>Cesar Perez</cp:lastModifiedBy>
  <cp:revision>1545</cp:revision>
  <dcterms:created xsi:type="dcterms:W3CDTF">2011-06-27T15:47:09Z</dcterms:created>
  <dcterms:modified xsi:type="dcterms:W3CDTF">2019-04-29T19:29:59Z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0x010100E61E7891F733714DA1845581E0BE8692</vt:lpwstr>
  </property>
</Properties>
</file>